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58" r:id="rId5"/>
    <p:sldId id="270" r:id="rId6"/>
    <p:sldId id="259" r:id="rId7"/>
    <p:sldId id="260" r:id="rId8"/>
    <p:sldId id="261" r:id="rId9"/>
    <p:sldId id="263" r:id="rId10"/>
    <p:sldId id="271" r:id="rId11"/>
    <p:sldId id="262" r:id="rId12"/>
    <p:sldId id="272" r:id="rId13"/>
    <p:sldId id="264" r:id="rId14"/>
    <p:sldId id="268" r:id="rId15"/>
    <p:sldId id="267" r:id="rId16"/>
    <p:sldId id="266"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5" d="100"/>
          <a:sy n="65" d="100"/>
        </p:scale>
        <p:origin x="-145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11/05/2020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ctrTitle"/>
          </p:nvPr>
        </p:nvSpPr>
        <p:spPr>
          <a:xfrm>
            <a:off x="838200" y="838200"/>
            <a:ext cx="7772400" cy="1828800"/>
          </a:xfrm>
        </p:spPr>
        <p:txBody>
          <a:bodyPr>
            <a:noAutofit/>
          </a:bodyPr>
          <a:lstStyle/>
          <a:p>
            <a:r>
              <a:rPr lang="en-US" b="1" dirty="0" smtClean="0">
                <a:latin typeface="Lucida Sans Unicode" pitchFamily="34" charset="0"/>
                <a:cs typeface="Lucida Sans Unicode" pitchFamily="34" charset="0"/>
              </a:rPr>
              <a:t>Standard Operating Procedures at quarantine facility</a:t>
            </a:r>
            <a:endParaRPr lang="en-US" b="1" dirty="0">
              <a:latin typeface="Lucida Sans Unicode" pitchFamily="34" charset="0"/>
              <a:cs typeface="Lucida Sans Unicode" pitchFamily="34" charset="0"/>
            </a:endParaRPr>
          </a:p>
        </p:txBody>
      </p:sp>
      <p:sp>
        <p:nvSpPr>
          <p:cNvPr id="8" name="Subtitle 2"/>
          <p:cNvSpPr>
            <a:spLocks noGrp="1"/>
          </p:cNvSpPr>
          <p:nvPr>
            <p:ph type="subTitle" idx="1"/>
          </p:nvPr>
        </p:nvSpPr>
        <p:spPr>
          <a:xfrm>
            <a:off x="0" y="3886200"/>
            <a:ext cx="9144000" cy="2667000"/>
          </a:xfrm>
        </p:spPr>
        <p:txBody>
          <a:bodyPr vert="horz" lIns="91440" tIns="45720" rIns="91440" bIns="45720" rtlCol="0" anchor="ctr">
            <a:normAutofit fontScale="97500"/>
          </a:bodyPr>
          <a:lstStyle/>
          <a:p>
            <a:pPr>
              <a:spcBef>
                <a:spcPct val="0"/>
              </a:spcBef>
            </a:pPr>
            <a:r>
              <a:rPr lang="en-US" sz="2800" b="1" dirty="0" smtClean="0">
                <a:solidFill>
                  <a:schemeClr val="tx1"/>
                </a:solidFill>
                <a:latin typeface="Arial" pitchFamily="34" charset="0"/>
                <a:ea typeface="+mj-ea"/>
                <a:cs typeface="Arial" pitchFamily="34" charset="0"/>
              </a:rPr>
              <a:t>State Institute of Health &amp; Family Welfare</a:t>
            </a:r>
          </a:p>
          <a:p>
            <a:pPr>
              <a:spcBef>
                <a:spcPct val="0"/>
              </a:spcBef>
            </a:pPr>
            <a:r>
              <a:rPr lang="en-US" sz="2800" b="1" dirty="0" smtClean="0">
                <a:solidFill>
                  <a:schemeClr val="tx1"/>
                </a:solidFill>
                <a:latin typeface="Arial" pitchFamily="34" charset="0"/>
                <a:ea typeface="+mj-ea"/>
                <a:cs typeface="Arial" pitchFamily="34" charset="0"/>
              </a:rPr>
              <a:t>Rajasthan</a:t>
            </a:r>
            <a:endParaRPr lang="en-US" sz="2800" b="1" dirty="0">
              <a:solidFill>
                <a:schemeClr val="tx1"/>
              </a:solidFill>
              <a:latin typeface="Arial" pitchFamily="34" charset="0"/>
              <a:ea typeface="+mj-ea"/>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685801"/>
            <a:ext cx="8077200" cy="4343400"/>
          </a:xfrm>
        </p:spPr>
        <p:txBody>
          <a:bodyPr>
            <a:noAutofit/>
          </a:bodyPr>
          <a:lstStyle/>
          <a:p>
            <a:pPr lvl="1"/>
            <a:r>
              <a:rPr lang="en-US" dirty="0" smtClean="0">
                <a:latin typeface="Arial" pitchFamily="34" charset="0"/>
                <a:cs typeface="Arial" pitchFamily="34" charset="0"/>
              </a:rPr>
              <a:t>Nursing officer will check and ensure strict and correct wearing of </a:t>
            </a:r>
            <a:r>
              <a:rPr lang="en-US" dirty="0" err="1" smtClean="0">
                <a:latin typeface="Arial" pitchFamily="34" charset="0"/>
                <a:cs typeface="Arial" pitchFamily="34" charset="0"/>
              </a:rPr>
              <a:t>PPE</a:t>
            </a:r>
            <a:r>
              <a:rPr lang="en-US" dirty="0" smtClean="0">
                <a:latin typeface="Arial" pitchFamily="34" charset="0"/>
                <a:cs typeface="Arial" pitchFamily="34" charset="0"/>
              </a:rPr>
              <a:t> before entering the main quarantine area</a:t>
            </a:r>
          </a:p>
          <a:p>
            <a:pPr lvl="1"/>
            <a:r>
              <a:rPr lang="en-US" dirty="0" smtClean="0">
                <a:latin typeface="Arial" pitchFamily="34" charset="0"/>
                <a:cs typeface="Arial" pitchFamily="34" charset="0"/>
              </a:rPr>
              <a:t>After coming out from the main quarantine area, </a:t>
            </a:r>
            <a:r>
              <a:rPr lang="en-US" dirty="0" err="1" smtClean="0">
                <a:latin typeface="Arial" pitchFamily="34" charset="0"/>
                <a:cs typeface="Arial" pitchFamily="34" charset="0"/>
              </a:rPr>
              <a:t>PPE</a:t>
            </a:r>
            <a:r>
              <a:rPr lang="en-US" dirty="0" smtClean="0">
                <a:latin typeface="Arial" pitchFamily="34" charset="0"/>
                <a:cs typeface="Arial" pitchFamily="34" charset="0"/>
              </a:rPr>
              <a:t> to be doffed properly and placed in the designated bin for infective material (Yellow bag)</a:t>
            </a:r>
          </a:p>
          <a:p>
            <a:pPr lvl="1"/>
            <a:r>
              <a:rPr lang="en-US" dirty="0" smtClean="0">
                <a:latin typeface="Arial" pitchFamily="34" charset="0"/>
                <a:cs typeface="Arial" pitchFamily="34" charset="0"/>
              </a:rPr>
              <a:t>The hands should be sanitized before exiting the quarantine area</a:t>
            </a:r>
          </a:p>
          <a:p>
            <a:pPr lvl="1"/>
            <a:r>
              <a:rPr lang="en-US" dirty="0" smtClean="0">
                <a:latin typeface="Arial" pitchFamily="34" charset="0"/>
                <a:cs typeface="Arial" pitchFamily="34" charset="0"/>
              </a:rPr>
              <a:t>Mobile phones are not allowed to be used inside the building</a:t>
            </a:r>
          </a:p>
          <a:p>
            <a:pPr lvl="1"/>
            <a:r>
              <a:rPr lang="en-US" dirty="0" smtClean="0">
                <a:latin typeface="Arial" pitchFamily="34" charset="0"/>
                <a:cs typeface="Arial" pitchFamily="34" charset="0"/>
              </a:rPr>
              <a:t>Name of doctors to be written on the </a:t>
            </a:r>
            <a:r>
              <a:rPr lang="en-US" dirty="0" err="1" smtClean="0">
                <a:latin typeface="Arial" pitchFamily="34" charset="0"/>
                <a:cs typeface="Arial" pitchFamily="34" charset="0"/>
              </a:rPr>
              <a:t>PPE</a:t>
            </a:r>
            <a:r>
              <a:rPr lang="en-US" dirty="0" smtClean="0">
                <a:latin typeface="Arial" pitchFamily="34" charset="0"/>
                <a:cs typeface="Arial" pitchFamily="34" charset="0"/>
              </a:rPr>
              <a:t> with permanent marker for identification.</a:t>
            </a:r>
          </a:p>
          <a:p>
            <a:endParaRPr lang="en-US" sz="2800" dirty="0" smtClean="0">
              <a:latin typeface="Arial" pitchFamily="34" charset="0"/>
              <a:cs typeface="Arial" pitchFamily="34" charset="0"/>
            </a:endParaRPr>
          </a:p>
          <a:p>
            <a:endParaRPr lang="en-US" sz="2800" dirty="0"/>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b="1" dirty="0" smtClean="0">
                <a:latin typeface="Lucida Sans Unicode" pitchFamily="34" charset="0"/>
                <a:cs typeface="Lucida Sans Unicode" pitchFamily="34" charset="0"/>
              </a:rPr>
              <a:t>Security	Personnel	at Quarantine facility</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600200"/>
            <a:ext cx="8458200" cy="4525963"/>
          </a:xfrm>
        </p:spPr>
        <p:txBody>
          <a:bodyPr>
            <a:noAutofit/>
          </a:bodyPr>
          <a:lstStyle/>
          <a:p>
            <a:pPr lvl="0"/>
            <a:r>
              <a:rPr lang="en-US" sz="2800" dirty="0" smtClean="0">
                <a:latin typeface="Arial" pitchFamily="34" charset="0"/>
                <a:cs typeface="Arial" pitchFamily="34" charset="0"/>
              </a:rPr>
              <a:t>For security purpose, ensure 24 hours manning of the post of the quarantine facility.</a:t>
            </a:r>
          </a:p>
          <a:p>
            <a:pPr lvl="0"/>
            <a:r>
              <a:rPr lang="en-US" sz="2800" dirty="0" smtClean="0">
                <a:latin typeface="Arial" pitchFamily="34" charset="0"/>
                <a:cs typeface="Arial" pitchFamily="34" charset="0"/>
              </a:rPr>
              <a:t>The person manning the area must be trained and instructed to wear mask and gloves during the duty period.</a:t>
            </a:r>
          </a:p>
          <a:p>
            <a:pPr lvl="0"/>
            <a:r>
              <a:rPr lang="en-US" sz="2800" dirty="0" smtClean="0">
                <a:latin typeface="Arial" pitchFamily="34" charset="0"/>
                <a:cs typeface="Arial" pitchFamily="34" charset="0"/>
              </a:rPr>
              <a:t>Instructions for infection control measures like hand washing etc. should be properly briefed.</a:t>
            </a:r>
          </a:p>
          <a:p>
            <a:pPr lvl="0"/>
            <a:r>
              <a:rPr lang="en-US" sz="2800" dirty="0" smtClean="0">
                <a:latin typeface="Arial" pitchFamily="34" charset="0"/>
                <a:cs typeface="Arial" pitchFamily="34" charset="0"/>
              </a:rPr>
              <a:t>Doctors/Nursing staff/supporting staffs/other entering the quarantine area should wear appropriate PPE before entering the quarantine centers.</a:t>
            </a: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8534400" cy="6477000"/>
          </a:xfrm>
        </p:spPr>
        <p:txBody>
          <a:bodyPr>
            <a:normAutofit fontScale="55000" lnSpcReduction="20000"/>
          </a:bodyPr>
          <a:lstStyle/>
          <a:p>
            <a:pPr lvl="0" algn="just">
              <a:lnSpc>
                <a:spcPct val="120000"/>
              </a:lnSpc>
            </a:pPr>
            <a:r>
              <a:rPr lang="en-US" sz="4400" dirty="0" smtClean="0">
                <a:latin typeface="Arial" pitchFamily="34" charset="0"/>
                <a:cs typeface="Arial" pitchFamily="34" charset="0"/>
              </a:rPr>
              <a:t>Log of those entering/exiting the Quarantine facility should be maintained. Only those having specific purpose inside the Quarantine facility should be allowed to enter.</a:t>
            </a:r>
          </a:p>
          <a:p>
            <a:pPr lvl="0" algn="just">
              <a:lnSpc>
                <a:spcPct val="120000"/>
              </a:lnSpc>
            </a:pPr>
            <a:r>
              <a:rPr lang="en-US" sz="4400" dirty="0" smtClean="0">
                <a:latin typeface="Arial" pitchFamily="34" charset="0"/>
                <a:cs typeface="Arial" pitchFamily="34" charset="0"/>
              </a:rPr>
              <a:t>The log should be put up daily to the controlling authority.</a:t>
            </a:r>
          </a:p>
          <a:p>
            <a:pPr lvl="0" algn="just">
              <a:lnSpc>
                <a:spcPct val="120000"/>
              </a:lnSpc>
            </a:pPr>
            <a:r>
              <a:rPr lang="en-US" sz="4400" dirty="0" smtClean="0">
                <a:latin typeface="Arial" pitchFamily="34" charset="0"/>
                <a:cs typeface="Arial" pitchFamily="34" charset="0"/>
              </a:rPr>
              <a:t>Security guard should have a whistle to give signals to people to not come near the quarantine facility if they do not have any purpose to visit the Quarantine facility.</a:t>
            </a:r>
          </a:p>
          <a:p>
            <a:pPr lvl="0" algn="just">
              <a:lnSpc>
                <a:spcPct val="120000"/>
              </a:lnSpc>
            </a:pPr>
            <a:r>
              <a:rPr lang="en-US" sz="4400" dirty="0" smtClean="0">
                <a:latin typeface="Arial" pitchFamily="34" charset="0"/>
                <a:cs typeface="Arial" pitchFamily="34" charset="0"/>
              </a:rPr>
              <a:t>He should report immediately to the officer In-charge controlling the  security of the quarantine facility, if anybody does not follow the instructions as directed.</a:t>
            </a:r>
          </a:p>
          <a:p>
            <a:pPr lvl="0" algn="just">
              <a:lnSpc>
                <a:spcPct val="120000"/>
              </a:lnSpc>
            </a:pPr>
            <a:r>
              <a:rPr lang="en-US" sz="4400" dirty="0" smtClean="0">
                <a:latin typeface="Arial" pitchFamily="34" charset="0"/>
                <a:cs typeface="Arial" pitchFamily="34" charset="0"/>
              </a:rPr>
              <a:t>The security personnel should not leave after completing his shift till his reliever reports for duty.</a:t>
            </a:r>
          </a:p>
          <a:p>
            <a:pPr lvl="0" algn="just">
              <a:lnSpc>
                <a:spcPct val="120000"/>
              </a:lnSpc>
            </a:pPr>
            <a:r>
              <a:rPr lang="en-US" sz="4400" dirty="0" smtClean="0">
                <a:latin typeface="Arial" pitchFamily="34" charset="0"/>
                <a:cs typeface="Arial" pitchFamily="34" charset="0"/>
              </a:rPr>
              <a:t>The officer In-charge controlling the security of the quarantine facility will supervise the duty roster and roles and responsibilities of all the personnel deployed at the quarantine area for smooth functioning.</a:t>
            </a:r>
          </a:p>
          <a:p>
            <a:pPr>
              <a:lnSpc>
                <a:spcPct val="120000"/>
              </a:lnSpc>
            </a:pPr>
            <a:endParaRPr lang="en-US" dirty="0"/>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486900" y="1"/>
            <a:ext cx="657099" cy="685800"/>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b="1" dirty="0" smtClean="0">
                <a:latin typeface="Lucida Sans Unicode" pitchFamily="34" charset="0"/>
                <a:cs typeface="Lucida Sans Unicode" pitchFamily="34" charset="0"/>
              </a:rPr>
              <a:t>Checklist for screening entry of persons inside the quarantine building</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609600" y="1905000"/>
            <a:ext cx="8229600" cy="4525963"/>
          </a:xfrm>
        </p:spPr>
        <p:txBody>
          <a:bodyPr>
            <a:normAutofit/>
          </a:bodyPr>
          <a:lstStyle/>
          <a:p>
            <a:pPr algn="just">
              <a:lnSpc>
                <a:spcPct val="150000"/>
              </a:lnSpc>
            </a:pPr>
            <a:r>
              <a:rPr lang="en-US" sz="2800" dirty="0" smtClean="0">
                <a:latin typeface="Arial" pitchFamily="34" charset="0"/>
                <a:cs typeface="Arial" pitchFamily="34" charset="0"/>
              </a:rPr>
              <a:t>Only </a:t>
            </a:r>
            <a:r>
              <a:rPr lang="en-US" sz="2800" dirty="0" err="1" smtClean="0">
                <a:latin typeface="Arial" pitchFamily="34" charset="0"/>
                <a:cs typeface="Arial" pitchFamily="34" charset="0"/>
              </a:rPr>
              <a:t>authorised</a:t>
            </a:r>
            <a:r>
              <a:rPr lang="en-US" sz="2800" dirty="0" smtClean="0">
                <a:latin typeface="Arial" pitchFamily="34" charset="0"/>
                <a:cs typeface="Arial" pitchFamily="34" charset="0"/>
              </a:rPr>
              <a:t> personnel should enter the quarantine facility for carrying out pre- determined activity. </a:t>
            </a:r>
          </a:p>
          <a:p>
            <a:pPr algn="just">
              <a:lnSpc>
                <a:spcPct val="150000"/>
              </a:lnSpc>
            </a:pPr>
            <a:r>
              <a:rPr lang="en-US" sz="2800" dirty="0" smtClean="0">
                <a:latin typeface="Arial" pitchFamily="34" charset="0"/>
                <a:cs typeface="Arial" pitchFamily="34" charset="0"/>
              </a:rPr>
              <a:t>While entering the quarantine facility, it should be ensured that personnel are wearing the requisite personal protective equipment</a:t>
            </a:r>
          </a:p>
          <a:p>
            <a:endParaRPr lang="en-US" dirty="0"/>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Lucida Sans Unicode" pitchFamily="34" charset="0"/>
                <a:cs typeface="Lucida Sans Unicode" pitchFamily="34" charset="0"/>
              </a:rPr>
              <a:t>Checklist for screening entry of persons inside the quarantine building</a:t>
            </a:r>
            <a:endParaRPr lang="en-US" sz="3600"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304800" y="1524000"/>
            <a:ext cx="8839200" cy="4525963"/>
          </a:xfrm>
        </p:spPr>
        <p:txBody>
          <a:bodyPr>
            <a:noAutofit/>
          </a:bodyPr>
          <a:lstStyle/>
          <a:p>
            <a:r>
              <a:rPr lang="en-US" sz="2000" dirty="0" smtClean="0">
                <a:latin typeface="Arial" pitchFamily="34" charset="0"/>
                <a:cs typeface="Arial" pitchFamily="34" charset="0"/>
              </a:rPr>
              <a:t> A pre-identified staff should be designated to screen the personnel entering in the quarantine facility using following check-list.</a:t>
            </a:r>
          </a:p>
          <a:p>
            <a:pPr lvl="1"/>
            <a:r>
              <a:rPr lang="en-US" sz="2000" dirty="0" smtClean="0">
                <a:latin typeface="Arial" pitchFamily="34" charset="0"/>
                <a:cs typeface="Arial" pitchFamily="34" charset="0"/>
              </a:rPr>
              <a:t>Is the person entering the quarantine building either doctors/nursing officers/ supporting staffs/ Govt. officials etc. posted or authorized to enter the quarantine building in the Centre?</a:t>
            </a:r>
          </a:p>
          <a:p>
            <a:pPr lvl="1"/>
            <a:r>
              <a:rPr lang="en-US" sz="2000" dirty="0" smtClean="0">
                <a:latin typeface="Arial" pitchFamily="34" charset="0"/>
                <a:cs typeface="Arial" pitchFamily="34" charset="0"/>
              </a:rPr>
              <a:t>Whether the person entering the quarantine building is having duty inside the building during that time?</a:t>
            </a:r>
          </a:p>
          <a:p>
            <a:pPr lvl="1"/>
            <a:r>
              <a:rPr lang="en-US" sz="2000" dirty="0" smtClean="0">
                <a:latin typeface="Arial" pitchFamily="34" charset="0"/>
                <a:cs typeface="Arial" pitchFamily="34" charset="0"/>
              </a:rPr>
              <a:t>Whether the person entering wear protective suit correctly?</a:t>
            </a:r>
          </a:p>
          <a:p>
            <a:pPr lvl="1"/>
            <a:r>
              <a:rPr lang="en-US" sz="2000" dirty="0" smtClean="0">
                <a:latin typeface="Arial" pitchFamily="34" charset="0"/>
                <a:cs typeface="Arial" pitchFamily="34" charset="0"/>
              </a:rPr>
              <a:t>Whether the person entering wear N-95 Mask correctly?</a:t>
            </a:r>
          </a:p>
          <a:p>
            <a:pPr lvl="1"/>
            <a:r>
              <a:rPr lang="en-US" sz="2000" dirty="0" smtClean="0">
                <a:latin typeface="Arial" pitchFamily="34" charset="0"/>
                <a:cs typeface="Arial" pitchFamily="34" charset="0"/>
              </a:rPr>
              <a:t>Whether the person entering wear goggles correctly?</a:t>
            </a:r>
          </a:p>
          <a:p>
            <a:pPr lvl="1"/>
            <a:r>
              <a:rPr lang="en-US" sz="2000" dirty="0" smtClean="0">
                <a:latin typeface="Arial" pitchFamily="34" charset="0"/>
                <a:cs typeface="Arial" pitchFamily="34" charset="0"/>
              </a:rPr>
              <a:t>Whether the person entering wear headgear correctly?</a:t>
            </a:r>
          </a:p>
          <a:p>
            <a:pPr lvl="1"/>
            <a:r>
              <a:rPr lang="en-US" sz="2000" dirty="0" smtClean="0">
                <a:latin typeface="Arial" pitchFamily="34" charset="0"/>
                <a:cs typeface="Arial" pitchFamily="34" charset="0"/>
              </a:rPr>
              <a:t>Whether the person entering wear boots correctly?</a:t>
            </a:r>
          </a:p>
          <a:p>
            <a:pPr lvl="1"/>
            <a:r>
              <a:rPr lang="en-US" sz="2000" dirty="0" smtClean="0">
                <a:latin typeface="Arial" pitchFamily="34" charset="0"/>
                <a:cs typeface="Arial" pitchFamily="34" charset="0"/>
              </a:rPr>
              <a:t>Whether PPE has no gaps/physical damages which can be a risk in the disease transmission?</a:t>
            </a:r>
            <a:endParaRPr lang="en-US" sz="2000" dirty="0">
              <a:latin typeface="Arial" pitchFamily="34" charset="0"/>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latin typeface="Lucida Sans Unicode" pitchFamily="34" charset="0"/>
                <a:cs typeface="Lucida Sans Unicode" pitchFamily="34" charset="0"/>
              </a:rPr>
              <a:t>Checklist for screening entry of persons inside the quarantine building</a:t>
            </a:r>
            <a:endParaRPr lang="en-US" sz="3200"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951037"/>
            <a:ext cx="8229600" cy="4525963"/>
          </a:xfrm>
        </p:spPr>
        <p:txBody>
          <a:bodyPr>
            <a:normAutofit/>
          </a:bodyPr>
          <a:lstStyle/>
          <a:p>
            <a:pPr algn="just"/>
            <a:r>
              <a:rPr lang="en-US" sz="2800" dirty="0" smtClean="0">
                <a:latin typeface="Arial" pitchFamily="34" charset="0"/>
                <a:cs typeface="Arial" pitchFamily="34" charset="0"/>
              </a:rPr>
              <a:t>If it is ‘YES’ in all Qs from 1to 9, then, the person is allowed to enter the quarantine building.</a:t>
            </a:r>
          </a:p>
          <a:p>
            <a:pPr lvl="0" algn="just"/>
            <a:r>
              <a:rPr lang="en-US" sz="2800" dirty="0" smtClean="0">
                <a:latin typeface="Arial" pitchFamily="34" charset="0"/>
                <a:cs typeface="Arial" pitchFamily="34" charset="0"/>
              </a:rPr>
              <a:t>If any of the Qs is NO, then , to ask for appropriate donning of PPE initially and if not still then, to contact the concerned officer supervising the nursing officers and if required, NCDC Team on duty /In-charge of the center.</a:t>
            </a:r>
          </a:p>
          <a:p>
            <a:endParaRPr lang="en-US" dirty="0"/>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153400" cy="1143000"/>
          </a:xfrm>
        </p:spPr>
        <p:txBody>
          <a:bodyPr>
            <a:normAutofit fontScale="90000"/>
          </a:bodyPr>
          <a:lstStyle/>
          <a:p>
            <a:r>
              <a:rPr lang="en-US" b="1" dirty="0" smtClean="0">
                <a:latin typeface="Lucida Sans Unicode" pitchFamily="34" charset="0"/>
                <a:cs typeface="Lucida Sans Unicode" pitchFamily="34" charset="0"/>
              </a:rPr>
              <a:t>Source of the above information</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838200" y="2590800"/>
            <a:ext cx="7086600" cy="2133600"/>
          </a:xfrm>
        </p:spPr>
        <p:txBody>
          <a:bodyPr/>
          <a:lstStyle/>
          <a:p>
            <a:pPr algn="just">
              <a:buNone/>
            </a:pPr>
            <a:r>
              <a:rPr lang="en-US" b="1" dirty="0" smtClean="0">
                <a:solidFill>
                  <a:srgbClr val="FF0000"/>
                </a:solidFill>
              </a:rPr>
              <a:t>https://ncdc.gov.in/WriteReadData/l892s/90542653311584546120.pdf</a:t>
            </a:r>
            <a:endParaRPr lang="en-US" b="1" dirty="0">
              <a:solidFill>
                <a:srgbClr val="FF0000"/>
              </a:solidFill>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229600" cy="1600200"/>
          </a:xfrm>
        </p:spPr>
        <p:txBody>
          <a:bodyPr>
            <a:normAutofit/>
          </a:bodyPr>
          <a:lstStyle/>
          <a:p>
            <a:pPr algn="ctr">
              <a:buNone/>
            </a:pPr>
            <a:r>
              <a:rPr lang="en-GB" sz="8800" dirty="0" smtClean="0"/>
              <a:t>Thank You </a:t>
            </a:r>
            <a:endParaRPr lang="en-US" sz="88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a:bodyPr>
          <a:lstStyle/>
          <a:p>
            <a:r>
              <a:rPr lang="en-US" sz="4000" b="1" dirty="0" smtClean="0">
                <a:latin typeface="Lucida Sans Unicode" pitchFamily="34" charset="0"/>
                <a:cs typeface="Lucida Sans Unicode" pitchFamily="34" charset="0"/>
              </a:rPr>
              <a:t>SOP for medical personnel</a:t>
            </a:r>
            <a:endParaRPr lang="en-US" sz="4000"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0" y="914400"/>
            <a:ext cx="8839200" cy="5029200"/>
          </a:xfrm>
        </p:spPr>
        <p:txBody>
          <a:bodyPr>
            <a:noAutofit/>
          </a:bodyPr>
          <a:lstStyle/>
          <a:p>
            <a:r>
              <a:rPr lang="en-US" sz="2800" dirty="0" smtClean="0">
                <a:latin typeface="Arial" pitchFamily="34" charset="0"/>
                <a:cs typeface="Arial" pitchFamily="34" charset="0"/>
              </a:rPr>
              <a:t>The name of the duty officers and duty roster for to be displayed at the control room.</a:t>
            </a:r>
          </a:p>
          <a:p>
            <a:r>
              <a:rPr lang="en-US" sz="2800" dirty="0" smtClean="0">
                <a:latin typeface="Arial" pitchFamily="34" charset="0"/>
                <a:cs typeface="Arial" pitchFamily="34" charset="0"/>
              </a:rPr>
              <a:t>Each team to follow the procedure mentioned below:</a:t>
            </a:r>
          </a:p>
          <a:p>
            <a:pPr lvl="1"/>
            <a:r>
              <a:rPr lang="en-US" dirty="0" smtClean="0">
                <a:latin typeface="Arial" pitchFamily="34" charset="0"/>
                <a:cs typeface="Arial" pitchFamily="34" charset="0"/>
              </a:rPr>
              <a:t>The resident doctors on duty will report to the centre at the reporting time and mark attendance in the register.</a:t>
            </a:r>
          </a:p>
          <a:p>
            <a:pPr lvl="1"/>
            <a:r>
              <a:rPr lang="en-US" dirty="0" smtClean="0">
                <a:latin typeface="Arial" pitchFamily="34" charset="0"/>
                <a:cs typeface="Arial" pitchFamily="34" charset="0"/>
              </a:rPr>
              <a:t>After that, they will go to clinical area to examine the quarantined people in the centre.</a:t>
            </a:r>
          </a:p>
          <a:p>
            <a:pPr lvl="1"/>
            <a:r>
              <a:rPr lang="en-US" dirty="0" smtClean="0">
                <a:latin typeface="Arial" pitchFamily="34" charset="0"/>
                <a:cs typeface="Arial" pitchFamily="34" charset="0"/>
              </a:rPr>
              <a:t>The doctors on working duty will team up with medical officers from Quarantine facility to form a paired team (one from hospital and another from the Quarantine facility) to examine the cases.</a:t>
            </a: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8305800" cy="5410200"/>
          </a:xfrm>
        </p:spPr>
        <p:txBody>
          <a:bodyPr>
            <a:normAutofit fontScale="92500" lnSpcReduction="10000"/>
          </a:bodyPr>
          <a:lstStyle/>
          <a:p>
            <a:pPr lvl="1" algn="just"/>
            <a:r>
              <a:rPr lang="en-US" dirty="0" smtClean="0">
                <a:latin typeface="Arial" pitchFamily="34" charset="0"/>
                <a:cs typeface="Arial" pitchFamily="34" charset="0"/>
              </a:rPr>
              <a:t>They will examine and assess the patients and report to the In-charge of the Quarantine facility.</a:t>
            </a:r>
          </a:p>
          <a:p>
            <a:pPr lvl="1" algn="just"/>
            <a:r>
              <a:rPr lang="en-US" dirty="0" smtClean="0">
                <a:latin typeface="Arial" pitchFamily="34" charset="0"/>
                <a:cs typeface="Arial" pitchFamily="34" charset="0"/>
              </a:rPr>
              <a:t>They will take care of the infection control/protective measures while examining the persons and follow guidelines placed at the door for safety/infection control measures.</a:t>
            </a:r>
          </a:p>
          <a:p>
            <a:pPr lvl="1" algn="just"/>
            <a:r>
              <a:rPr lang="en-US" dirty="0" smtClean="0">
                <a:latin typeface="Arial" pitchFamily="34" charset="0"/>
                <a:cs typeface="Arial" pitchFamily="34" charset="0"/>
              </a:rPr>
              <a:t>If any symptomatic case/ additional symptoms are observed/ reported, it should be discussed with the In-charge of the Quarantine facility for referral to the designated hospital, if required.</a:t>
            </a:r>
          </a:p>
          <a:p>
            <a:pPr lvl="1" algn="just"/>
            <a:r>
              <a:rPr lang="en-US" dirty="0" smtClean="0">
                <a:latin typeface="Arial" pitchFamily="34" charset="0"/>
                <a:cs typeface="Arial" pitchFamily="34" charset="0"/>
              </a:rPr>
              <a:t>They will complete examination of all patients and report before 12 noon on the same day and handover the report to the Office In-charge for onward transmission to the Ministry.</a:t>
            </a:r>
          </a:p>
          <a:p>
            <a:endParaRPr lang="en-US" dirty="0"/>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Lucida Sans Unicode" pitchFamily="34" charset="0"/>
                <a:cs typeface="Lucida Sans Unicode" pitchFamily="34" charset="0"/>
              </a:rPr>
              <a:t>SOP for medical personnel</a:t>
            </a:r>
            <a:endParaRPr lang="en-US"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304800" y="1219200"/>
            <a:ext cx="8382000" cy="4525963"/>
          </a:xfrm>
        </p:spPr>
        <p:txBody>
          <a:bodyPr>
            <a:noAutofit/>
          </a:bodyPr>
          <a:lstStyle/>
          <a:p>
            <a:pPr lvl="1"/>
            <a:r>
              <a:rPr lang="en-US" dirty="0" smtClean="0">
                <a:latin typeface="Arial" pitchFamily="34" charset="0"/>
                <a:cs typeface="Arial" pitchFamily="34" charset="0"/>
              </a:rPr>
              <a:t>They will not leave till the next relieving team arrived.</a:t>
            </a:r>
          </a:p>
          <a:p>
            <a:pPr lvl="1"/>
            <a:r>
              <a:rPr lang="en-US" dirty="0" smtClean="0">
                <a:latin typeface="Arial" pitchFamily="34" charset="0"/>
                <a:cs typeface="Arial" pitchFamily="34" charset="0"/>
              </a:rPr>
              <a:t>They will hand over this information to the next relieving team.</a:t>
            </a:r>
          </a:p>
          <a:p>
            <a:pPr lvl="1"/>
            <a:r>
              <a:rPr lang="en-US" dirty="0" smtClean="0">
                <a:latin typeface="Arial" pitchFamily="34" charset="0"/>
                <a:cs typeface="Arial" pitchFamily="34" charset="0"/>
              </a:rPr>
              <a:t>They will leave the Quarantine facility with due permission of In-charge of the Quarantine facility.</a:t>
            </a:r>
          </a:p>
          <a:p>
            <a:pPr lvl="1"/>
            <a:r>
              <a:rPr lang="en-US" dirty="0" smtClean="0">
                <a:latin typeface="Arial" pitchFamily="34" charset="0"/>
                <a:cs typeface="Arial" pitchFamily="34" charset="0"/>
              </a:rPr>
              <a:t>If any doctor has not reported due to unavoidable circumstances, present available team will inform to the concerned authority of designated hospital for substitute.</a:t>
            </a:r>
          </a:p>
          <a:p>
            <a:endParaRPr lang="en-US" sz="2800" dirty="0" smtClean="0">
              <a:latin typeface="Arial" pitchFamily="34" charset="0"/>
              <a:cs typeface="Arial" pitchFamily="34" charset="0"/>
            </a:endParaRPr>
          </a:p>
          <a:p>
            <a:endParaRPr lang="en-US" sz="2800" dirty="0">
              <a:latin typeface="Arial" pitchFamily="34" charset="0"/>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194856" y="0"/>
            <a:ext cx="949143" cy="9906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143000"/>
            <a:ext cx="8229600" cy="4876800"/>
          </a:xfrm>
        </p:spPr>
        <p:txBody>
          <a:bodyPr>
            <a:normAutofit fontScale="25000" lnSpcReduction="20000"/>
          </a:bodyPr>
          <a:lstStyle/>
          <a:p>
            <a:pPr lvl="1" algn="just"/>
            <a:r>
              <a:rPr lang="en-US" sz="11200" dirty="0" smtClean="0">
                <a:latin typeface="Arial" pitchFamily="34" charset="0"/>
                <a:cs typeface="Arial" pitchFamily="34" charset="0"/>
              </a:rPr>
              <a:t>In case any patient needs to be transferred due to any eventuality to the referral centre, senior most doctor will accompany the ALS Ambulance to take care of the patient till he/she reaches and handed over to the centre.</a:t>
            </a:r>
          </a:p>
          <a:p>
            <a:pPr lvl="1" algn="just"/>
            <a:r>
              <a:rPr lang="en-US" sz="11200" dirty="0" smtClean="0">
                <a:latin typeface="Arial" pitchFamily="34" charset="0"/>
                <a:cs typeface="Arial" pitchFamily="34" charset="0"/>
              </a:rPr>
              <a:t>The medical team may take help of psychiatric/ </a:t>
            </a:r>
            <a:r>
              <a:rPr lang="en-US" sz="11200" dirty="0" err="1" smtClean="0">
                <a:latin typeface="Arial" pitchFamily="34" charset="0"/>
                <a:cs typeface="Arial" pitchFamily="34" charset="0"/>
              </a:rPr>
              <a:t>counsellor</a:t>
            </a:r>
            <a:r>
              <a:rPr lang="en-US" sz="11200" dirty="0" smtClean="0">
                <a:latin typeface="Arial" pitchFamily="34" charset="0"/>
                <a:cs typeface="Arial" pitchFamily="34" charset="0"/>
              </a:rPr>
              <a:t> team if required, for psychosocial support</a:t>
            </a:r>
          </a:p>
          <a:p>
            <a:pPr lvl="1" algn="just"/>
            <a:r>
              <a:rPr lang="en-US" sz="11200" dirty="0" smtClean="0">
                <a:latin typeface="Arial" pitchFamily="34" charset="0"/>
                <a:cs typeface="Arial" pitchFamily="34" charset="0"/>
              </a:rPr>
              <a:t>Team to work in harmony with the Quarantine facility medical team.</a:t>
            </a:r>
          </a:p>
          <a:p>
            <a:pPr lvl="1" algn="just"/>
            <a:r>
              <a:rPr lang="en-US" sz="11200" dirty="0" smtClean="0">
                <a:latin typeface="Arial" pitchFamily="34" charset="0"/>
                <a:cs typeface="Arial" pitchFamily="34" charset="0"/>
              </a:rPr>
              <a:t>The senior most doctor on duty from the designated hospital will  take decision of the clinical management.</a:t>
            </a:r>
          </a:p>
          <a:p>
            <a:endParaRPr lang="en-US" dirty="0"/>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Lucida Sans Unicode" pitchFamily="34" charset="0"/>
                <a:cs typeface="Lucida Sans Unicode" pitchFamily="34" charset="0"/>
              </a:rPr>
              <a:t>Nursing	Officer (supervisor)</a:t>
            </a:r>
            <a:endParaRPr lang="en-US" sz="3600"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228600" y="1143000"/>
            <a:ext cx="8610600" cy="4525963"/>
          </a:xfrm>
        </p:spPr>
        <p:txBody>
          <a:bodyPr>
            <a:noAutofit/>
          </a:bodyPr>
          <a:lstStyle/>
          <a:p>
            <a:pPr lvl="0" algn="just"/>
            <a:r>
              <a:rPr lang="en-US" sz="2500" dirty="0" smtClean="0">
                <a:latin typeface="Arial" pitchFamily="34" charset="0"/>
                <a:cs typeface="Arial" pitchFamily="34" charset="0"/>
              </a:rPr>
              <a:t>Maintain log of medical professionals/staffs entering/exiting in the quarantine facility, where the quarantine people are housed.</a:t>
            </a:r>
          </a:p>
          <a:p>
            <a:pPr lvl="0" algn="just"/>
            <a:r>
              <a:rPr lang="en-US" sz="2500" dirty="0" smtClean="0">
                <a:latin typeface="Arial" pitchFamily="34" charset="0"/>
                <a:cs typeface="Arial" pitchFamily="34" charset="0"/>
              </a:rPr>
              <a:t>A designated nursing officer (infection prevention &amp; control nurse) has to ensure that the incoming officers/ staff to the quarantine building that are wearing appropriate PPE, and they are aware of universal infection control precautions {hand washing (alcohol/ sanitizers or soap + water; mask, gloves, PPE).</a:t>
            </a:r>
          </a:p>
          <a:p>
            <a:pPr lvl="0" algn="just"/>
            <a:r>
              <a:rPr lang="en-US" sz="2500" dirty="0" smtClean="0">
                <a:latin typeface="Arial" pitchFamily="34" charset="0"/>
                <a:cs typeface="Arial" pitchFamily="34" charset="0"/>
              </a:rPr>
              <a:t>After this he/she will allow the person to enter.</a:t>
            </a:r>
          </a:p>
          <a:p>
            <a:pPr lvl="0" algn="just"/>
            <a:r>
              <a:rPr lang="en-US" sz="2500" dirty="0" smtClean="0">
                <a:latin typeface="Arial" pitchFamily="34" charset="0"/>
                <a:cs typeface="Arial" pitchFamily="34" charset="0"/>
              </a:rPr>
              <a:t>The PPE doffed off by the outgoing medical professionals needs to be disposed in the yellow bag and hand sanitization should be ensured after disposing the PPE. </a:t>
            </a:r>
            <a:endParaRPr lang="en-US" sz="2500" dirty="0">
              <a:latin typeface="Arial" pitchFamily="34" charset="0"/>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Lucida Sans Unicode" pitchFamily="34" charset="0"/>
                <a:cs typeface="Lucida Sans Unicode" pitchFamily="34" charset="0"/>
              </a:rPr>
              <a:t>Nursing Officer (supervisor)</a:t>
            </a:r>
            <a:endParaRPr lang="en-US" sz="4000"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457200" y="1600200"/>
            <a:ext cx="8229600" cy="4525963"/>
          </a:xfrm>
        </p:spPr>
        <p:txBody>
          <a:bodyPr>
            <a:normAutofit fontScale="85000" lnSpcReduction="20000"/>
          </a:bodyPr>
          <a:lstStyle/>
          <a:p>
            <a:pPr lvl="0" algn="just"/>
            <a:r>
              <a:rPr lang="en-US" dirty="0" smtClean="0">
                <a:latin typeface="Arial" pitchFamily="34" charset="0"/>
                <a:cs typeface="Arial" pitchFamily="34" charset="0"/>
              </a:rPr>
              <a:t>Yellow bags containing the infected materials placed in the nearby gate should be disposed off daily as per the Biomedical Waste Management Rules.</a:t>
            </a:r>
          </a:p>
          <a:p>
            <a:pPr lvl="0" algn="just"/>
            <a:r>
              <a:rPr lang="en-US" dirty="0" smtClean="0">
                <a:latin typeface="Arial" pitchFamily="34" charset="0"/>
                <a:cs typeface="Arial" pitchFamily="34" charset="0"/>
              </a:rPr>
              <a:t>The dustbins should be covered at all times. This should be ensured by Nursing officer. If required, disinfection has to be done as advised.</a:t>
            </a:r>
          </a:p>
          <a:p>
            <a:pPr lvl="0" algn="just"/>
            <a:r>
              <a:rPr lang="en-US" dirty="0" smtClean="0">
                <a:latin typeface="Arial" pitchFamily="34" charset="0"/>
                <a:cs typeface="Arial" pitchFamily="34" charset="0"/>
              </a:rPr>
              <a:t>Black bags (municipal wastes) - to be disposed after proper packaging daily as per the Biomedical Waste Management Rules.</a:t>
            </a:r>
          </a:p>
          <a:p>
            <a:pPr lvl="0" algn="just"/>
            <a:r>
              <a:rPr lang="en-US" dirty="0" smtClean="0">
                <a:latin typeface="Arial" pitchFamily="34" charset="0"/>
                <a:cs typeface="Arial" pitchFamily="34" charset="0"/>
              </a:rPr>
              <a:t>Supervise IPC in the facility in coordination with Microbiologist/Clinician</a:t>
            </a:r>
            <a:endParaRPr lang="en-US" dirty="0">
              <a:latin typeface="Arial" pitchFamily="34" charset="0"/>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600"/>
            <a:ext cx="8153400" cy="1066800"/>
          </a:xfrm>
        </p:spPr>
        <p:txBody>
          <a:bodyPr>
            <a:normAutofit/>
          </a:bodyPr>
          <a:lstStyle/>
          <a:p>
            <a:r>
              <a:rPr lang="en-US" sz="3200" b="1" dirty="0" smtClean="0">
                <a:latin typeface="Lucida Sans Unicode" pitchFamily="34" charset="0"/>
                <a:cs typeface="Lucida Sans Unicode" pitchFamily="34" charset="0"/>
              </a:rPr>
              <a:t>Movement of Staff within the Quarantine facility</a:t>
            </a:r>
            <a:endParaRPr lang="en-US" sz="3200"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304800" y="1219200"/>
            <a:ext cx="8229600" cy="4525963"/>
          </a:xfrm>
        </p:spPr>
        <p:txBody>
          <a:bodyPr>
            <a:noAutofit/>
          </a:bodyPr>
          <a:lstStyle/>
          <a:p>
            <a:pPr algn="just"/>
            <a:r>
              <a:rPr lang="en-US" sz="2600" dirty="0" smtClean="0">
                <a:latin typeface="Arial" pitchFamily="34" charset="0"/>
                <a:cs typeface="Arial" pitchFamily="34" charset="0"/>
              </a:rPr>
              <a:t>Monitored at three vital points considering the control of infection for the prevailing disease</a:t>
            </a:r>
          </a:p>
          <a:p>
            <a:pPr lvl="1" algn="just"/>
            <a:r>
              <a:rPr lang="en-US" sz="2600" b="1" dirty="0" smtClean="0">
                <a:latin typeface="Arial" pitchFamily="34" charset="0"/>
                <a:cs typeface="Arial" pitchFamily="34" charset="0"/>
              </a:rPr>
              <a:t>CONTROL ROOM</a:t>
            </a:r>
          </a:p>
          <a:p>
            <a:pPr lvl="2"/>
            <a:r>
              <a:rPr lang="en-US" sz="2600" dirty="0" smtClean="0">
                <a:latin typeface="Arial" pitchFamily="34" charset="0"/>
                <a:cs typeface="Arial" pitchFamily="34" charset="0"/>
              </a:rPr>
              <a:t>Health professionals and support staff to be made aware and trained in correct procedure of wearing mask and gloves.</a:t>
            </a:r>
          </a:p>
          <a:p>
            <a:pPr lvl="2"/>
            <a:r>
              <a:rPr lang="en-US" sz="2600" dirty="0" smtClean="0">
                <a:latin typeface="Arial" pitchFamily="34" charset="0"/>
                <a:cs typeface="Arial" pitchFamily="34" charset="0"/>
              </a:rPr>
              <a:t>They need to be trained to follow the infection control measures as instructed including</a:t>
            </a:r>
          </a:p>
          <a:p>
            <a:pPr lvl="3"/>
            <a:r>
              <a:rPr lang="en-US" sz="2600" dirty="0" smtClean="0">
                <a:latin typeface="Arial" pitchFamily="34" charset="0"/>
                <a:cs typeface="Arial" pitchFamily="34" charset="0"/>
              </a:rPr>
              <a:t>hand washing with soap and water and sanitizing with alcohol-based sanitizers,</a:t>
            </a:r>
          </a:p>
          <a:p>
            <a:pPr lvl="3"/>
            <a:r>
              <a:rPr lang="en-US" sz="2600" dirty="0" smtClean="0">
                <a:latin typeface="Arial" pitchFamily="34" charset="0"/>
                <a:cs typeface="Arial" pitchFamily="34" charset="0"/>
              </a:rPr>
              <a:t>cough etiquettes,</a:t>
            </a:r>
          </a:p>
          <a:p>
            <a:pPr lvl="3"/>
            <a:r>
              <a:rPr lang="en-US" sz="2600" dirty="0" smtClean="0">
                <a:latin typeface="Arial" pitchFamily="34" charset="0"/>
                <a:cs typeface="Arial" pitchFamily="34" charset="0"/>
              </a:rPr>
              <a:t>donning and doffing of PPE etc. before entering the quarantine facility.</a:t>
            </a:r>
          </a:p>
          <a:p>
            <a:endParaRPr lang="en-US" sz="2800" dirty="0">
              <a:latin typeface="Arial" pitchFamily="34" charset="0"/>
              <a:cs typeface="Arial" pitchFamily="34" charset="0"/>
            </a:endParaRP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1143000"/>
          </a:xfrm>
        </p:spPr>
        <p:txBody>
          <a:bodyPr>
            <a:noAutofit/>
          </a:bodyPr>
          <a:lstStyle/>
          <a:p>
            <a:r>
              <a:rPr lang="en-US" sz="3200" b="1" dirty="0" smtClean="0">
                <a:latin typeface="Lucida Sans Unicode" pitchFamily="34" charset="0"/>
                <a:cs typeface="Lucida Sans Unicode" pitchFamily="34" charset="0"/>
              </a:rPr>
              <a:t>Movement of Staff within the Quarantine facility</a:t>
            </a:r>
            <a:endParaRPr lang="en-US" sz="3200" b="1" dirty="0">
              <a:latin typeface="Lucida Sans Unicode" pitchFamily="34" charset="0"/>
              <a:cs typeface="Lucida Sans Unicode" pitchFamily="34" charset="0"/>
            </a:endParaRPr>
          </a:p>
        </p:txBody>
      </p:sp>
      <p:sp>
        <p:nvSpPr>
          <p:cNvPr id="3" name="Content Placeholder 2"/>
          <p:cNvSpPr>
            <a:spLocks noGrp="1"/>
          </p:cNvSpPr>
          <p:nvPr>
            <p:ph idx="1"/>
          </p:nvPr>
        </p:nvSpPr>
        <p:spPr>
          <a:xfrm>
            <a:off x="533400" y="1295400"/>
            <a:ext cx="8229600" cy="4525963"/>
          </a:xfrm>
        </p:spPr>
        <p:txBody>
          <a:bodyPr>
            <a:noAutofit/>
          </a:bodyPr>
          <a:lstStyle/>
          <a:p>
            <a:r>
              <a:rPr lang="en-US" sz="2800" dirty="0" smtClean="0">
                <a:latin typeface="Arial" pitchFamily="34" charset="0"/>
                <a:cs typeface="Arial" pitchFamily="34" charset="0"/>
              </a:rPr>
              <a:t> </a:t>
            </a:r>
            <a:r>
              <a:rPr lang="en-US" sz="2800" b="1" dirty="0" smtClean="0">
                <a:latin typeface="Arial" pitchFamily="34" charset="0"/>
                <a:cs typeface="Arial" pitchFamily="34" charset="0"/>
              </a:rPr>
              <a:t>Main Gate Security post </a:t>
            </a:r>
          </a:p>
          <a:p>
            <a:pPr lvl="1"/>
            <a:r>
              <a:rPr lang="en-US" dirty="0" smtClean="0">
                <a:latin typeface="Arial" pitchFamily="34" charset="0"/>
                <a:cs typeface="Arial" pitchFamily="34" charset="0"/>
              </a:rPr>
              <a:t>To monitor entry of persons/visitors to the facility and ensure that the personnel should comply with instructions / including wear the mask correctly.</a:t>
            </a:r>
          </a:p>
          <a:p>
            <a:r>
              <a:rPr lang="en-US" sz="2800" dirty="0" smtClean="0">
                <a:latin typeface="Arial" pitchFamily="34" charset="0"/>
                <a:cs typeface="Arial" pitchFamily="34" charset="0"/>
              </a:rPr>
              <a:t> </a:t>
            </a:r>
            <a:r>
              <a:rPr lang="en-US" sz="2800" b="1" dirty="0" smtClean="0">
                <a:latin typeface="Arial" pitchFamily="34" charset="0"/>
                <a:cs typeface="Arial" pitchFamily="34" charset="0"/>
              </a:rPr>
              <a:t>Nursing Station at Quarantine building (ground floor)</a:t>
            </a:r>
          </a:p>
          <a:p>
            <a:pPr lvl="1"/>
            <a:r>
              <a:rPr lang="en-US" dirty="0" smtClean="0">
                <a:latin typeface="Arial" pitchFamily="34" charset="0"/>
                <a:cs typeface="Arial" pitchFamily="34" charset="0"/>
              </a:rPr>
              <a:t>Registration of name with time and purpose for entering the building</a:t>
            </a:r>
          </a:p>
          <a:p>
            <a:pPr lvl="1"/>
            <a:r>
              <a:rPr lang="en-US" dirty="0" smtClean="0">
                <a:latin typeface="Arial" pitchFamily="34" charset="0"/>
                <a:cs typeface="Arial" pitchFamily="34" charset="0"/>
              </a:rPr>
              <a:t>PPE should be donned here.</a:t>
            </a:r>
          </a:p>
        </p:txBody>
      </p:sp>
      <p:pic>
        <p:nvPicPr>
          <p:cNvPr id="4" name="Picture 2" descr="C:\Users\ollin\Downloads\SIHFW logo.PNG"/>
          <p:cNvPicPr>
            <a:picLocks noChangeAspect="1" noChangeArrowheads="1"/>
          </p:cNvPicPr>
          <p:nvPr/>
        </p:nvPicPr>
        <p:blipFill>
          <a:blip r:embed="rId2" cstate="print"/>
          <a:srcRect/>
          <a:stretch>
            <a:fillRect/>
          </a:stretch>
        </p:blipFill>
        <p:spPr bwMode="auto">
          <a:xfrm>
            <a:off x="8062912" y="0"/>
            <a:ext cx="1081088" cy="1128308"/>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1117</Words>
  <Application>Microsoft Office PowerPoint</Application>
  <PresentationFormat>On-screen Show (4:3)</PresentationFormat>
  <Paragraphs>82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Standard Operating Procedures at quarantine facility</vt:lpstr>
      <vt:lpstr>SOP for medical personnel</vt:lpstr>
      <vt:lpstr>Slide 3</vt:lpstr>
      <vt:lpstr>SOP for medical personnel</vt:lpstr>
      <vt:lpstr>Slide 5</vt:lpstr>
      <vt:lpstr>Nursing Officer (supervisor)</vt:lpstr>
      <vt:lpstr>Nursing Officer (supervisor)</vt:lpstr>
      <vt:lpstr>Movement of Staff within the Quarantine facility</vt:lpstr>
      <vt:lpstr>Movement of Staff within the Quarantine facility</vt:lpstr>
      <vt:lpstr>Slide 10</vt:lpstr>
      <vt:lpstr>Security Personnel at Quarantine facility</vt:lpstr>
      <vt:lpstr>Slide 12</vt:lpstr>
      <vt:lpstr>Checklist for screening entry of persons inside the quarantine building</vt:lpstr>
      <vt:lpstr>Checklist for screening entry of persons inside the quarantine building</vt:lpstr>
      <vt:lpstr>Checklist for screening entry of persons inside the quarantine building</vt:lpstr>
      <vt:lpstr>Source of the above information</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SOPs for staff at quarantine facility</dc:title>
  <dc:creator>Aashish Khandelwal</dc:creator>
  <cp:lastModifiedBy>vikas</cp:lastModifiedBy>
  <cp:revision>20</cp:revision>
  <dcterms:created xsi:type="dcterms:W3CDTF">2006-08-16T00:00:00Z</dcterms:created>
  <dcterms:modified xsi:type="dcterms:W3CDTF">2020-05-11T10:10:06Z</dcterms:modified>
</cp:coreProperties>
</file>